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Pacifico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aven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acifico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phy.com/gifs/klarna-reaction-reactions-tap-xvqIOHfQvth5NeoT0Y" TargetMode="External"/><Relationship Id="rId3" Type="http://schemas.openxmlformats.org/officeDocument/2006/relationships/hyperlink" Target="https://giphy.com/gifs/transparent-63I6FXZTXks2A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082f8fbf3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082f8fbf3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39fc1c75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39fc1c75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082f8fbf3_1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082f8fbf3_1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34343"/>
                </a:solidFill>
              </a:rPr>
              <a:t>Here: live presenation of prototype?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0fb1845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0fb1845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2"/>
              </a:rPr>
              <a:t>https://giphy.com/gifs/klarna-reaction-reactions-tap-xvqIOHfQvth5NeoT0Y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https://giphy.com/gifs/transparent-63I6FXZTXks2A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0c83f4e2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0c83f4e2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08ec423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08ec423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39fc1c7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39fc1c7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HMW question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082f8fbf3_1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082f8fbf3_1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HMW question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082f8fbf3_1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082f8fbf3_1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39fc1c75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39fc1c75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082f8fbf3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082f8fbf3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is just one tool that can help you </a:t>
            </a:r>
            <a:r>
              <a:rPr b="1" lang="de"/>
              <a:t>empathise and synthesise</a:t>
            </a:r>
            <a:r>
              <a:rPr lang="de"/>
              <a:t> your observations from the research phase, and draw out unexpected</a:t>
            </a:r>
            <a:r>
              <a:rPr b="1" lang="de"/>
              <a:t> insights about your user’s needs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allows us to </a:t>
            </a:r>
            <a:r>
              <a:rPr b="1" lang="de"/>
              <a:t>sum up our learning</a:t>
            </a:r>
            <a:r>
              <a:rPr lang="de"/>
              <a:t> from engagements with people in the field of design research. The map provides four major areas in which to focus our attention on, thus providing an overview of a person’s experience. Empathy maps are also</a:t>
            </a:r>
            <a:r>
              <a:rPr b="1" lang="de"/>
              <a:t> great as a background for the construction of the personas</a:t>
            </a:r>
            <a:r>
              <a:rPr lang="de"/>
              <a:t> that you would often want to create later.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39fc1c75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39fc1c75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is just one tool that can help you </a:t>
            </a:r>
            <a:r>
              <a:rPr b="1" lang="de"/>
              <a:t>empathise and synthesise</a:t>
            </a:r>
            <a:r>
              <a:rPr lang="de"/>
              <a:t> your observations from the research phase, and draw out unexpected</a:t>
            </a:r>
            <a:r>
              <a:rPr b="1" lang="de"/>
              <a:t> insights about your user’s needs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allows us to </a:t>
            </a:r>
            <a:r>
              <a:rPr b="1" lang="de"/>
              <a:t>sum up our learning</a:t>
            </a:r>
            <a:r>
              <a:rPr lang="de"/>
              <a:t> from engagements with people in the field of design research. The map provides four major areas in which to focus our attention on, thus providing an overview of a person’s experience. Empathy maps are also</a:t>
            </a:r>
            <a:r>
              <a:rPr b="1" lang="de"/>
              <a:t> great as a background for the construction of the personas</a:t>
            </a:r>
            <a:r>
              <a:rPr lang="de"/>
              <a:t> that you would often want to create later.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39fc1c75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39fc1c75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08ec423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08ec423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25" name="Google Shape;125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26" name="Google Shape;12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31" name="Google Shape;13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37" name="Google Shape;13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42" name="Google Shape;14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46" name="Google Shape;146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52" name="Google Shape;152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57" name="Google Shape;157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61" name="Google Shape;161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67" name="Google Shape;167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72" name="Google Shape;172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81" name="Google Shape;181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86" name="Google Shape;186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91" name="Google Shape;191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97" name="Google Shape;197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02" name="Google Shape;202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06" name="Google Shape;206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11" name="Google Shape;211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17" name="Google Shape;217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22" name="Google Shape;222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26" name="Google Shape;226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32" name="Google Shape;232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37" name="Google Shape;237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42" name="Google Shape;242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46" name="Google Shape;246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1" name="Google Shape;2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2" name="Google Shape;2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" name="Google Shape;2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3" name="Google Shape;2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0" name="Google Shape;2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1" name="Google Shape;2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4" name="Google Shape;2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8" name="Google Shape;2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93" name="Google Shape;2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6" name="Google Shape;2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3" name="Google Shape;103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07" name="Google Shape;107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" name="Google Shape;110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1" name="Google Shape;111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" name="Google Shape;113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" name="Google Shape;2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Relationship Id="rId4" Type="http://schemas.openxmlformats.org/officeDocument/2006/relationships/hyperlink" Target="https://giphy.com/gifs/transparent-63I6FXZTXks2A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/>
        </p:nvSpPr>
        <p:spPr>
          <a:xfrm>
            <a:off x="311700" y="1506575"/>
            <a:ext cx="85206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</a:t>
            </a:r>
            <a:endParaRPr b="1" sz="5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Pacman</a:t>
            </a:r>
            <a:endParaRPr b="1" sz="5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726775" y="3267600"/>
            <a:ext cx="576300" cy="57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2332350" y="405682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07" name="Google Shape;3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900" y="459050"/>
            <a:ext cx="2076000" cy="265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8" name="Google Shape;308;p25"/>
          <p:cNvSpPr txBox="1"/>
          <p:nvPr>
            <p:ph idx="1" type="body"/>
          </p:nvPr>
        </p:nvSpPr>
        <p:spPr>
          <a:xfrm>
            <a:off x="726775" y="3267575"/>
            <a:ext cx="77691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500">
                <a:solidFill>
                  <a:schemeClr val="lt2"/>
                </a:solidFill>
              </a:rPr>
              <a:t>- Iteration 3 -</a:t>
            </a:r>
            <a:endParaRPr sz="2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HiFi Prototype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4" name="Google Shape;404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405" name="Google Shape;4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50" y="1510050"/>
            <a:ext cx="7643140" cy="283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34343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003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>
            <p:ph type="title"/>
          </p:nvPr>
        </p:nvSpPr>
        <p:spPr>
          <a:xfrm>
            <a:off x="322325" y="181075"/>
            <a:ext cx="8327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Heuristic Evaluation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8" name="Google Shape;418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6858025" y="3196425"/>
            <a:ext cx="1995000" cy="157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“To adjust the ingredients in the pantry and receive new recipes a confirm button is missing”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510275" y="974125"/>
            <a:ext cx="2549700" cy="6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“very efficient to use”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2978125" y="3488625"/>
            <a:ext cx="34500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“To improve consistency also the transitions between the slides should work in the same way”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559925" y="3990725"/>
            <a:ext cx="1731300" cy="81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“good, consistent and clear design”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3" name="Google Shape;4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650" y="209900"/>
            <a:ext cx="1185350" cy="17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6"/>
          <p:cNvSpPr txBox="1"/>
          <p:nvPr/>
        </p:nvSpPr>
        <p:spPr>
          <a:xfrm>
            <a:off x="192925" y="4810625"/>
            <a:ext cx="554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https://giphy.com/gifs/transparent-63I6FXZTXks2A</a:t>
            </a:r>
            <a:endParaRPr sz="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3481650" y="974125"/>
            <a:ext cx="3421200" cy="10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“The main screen in total is a little bit too crowded”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559925" y="1987525"/>
            <a:ext cx="2124300" cy="179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“The visibility of the system status is well implemented e.g. by means of coloring”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3198400" y="2201375"/>
            <a:ext cx="2066400" cy="10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“Adding photos to illustrate the cooking process would be useful”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5705775" y="2201375"/>
            <a:ext cx="3106500" cy="84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“The pantry icon may lead to confusions”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/>
          <p:nvPr>
            <p:ph type="title"/>
          </p:nvPr>
        </p:nvSpPr>
        <p:spPr>
          <a:xfrm>
            <a:off x="490625" y="296000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What to improve...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4" name="Google Shape;434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537225" y="961475"/>
            <a:ext cx="7578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add photos to illustrate the cooking process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add descriptions for the app bar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improve the functionality of the “X” button 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remove irrelevant information on the main screen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add a title on the video screen to help the user recognize the recipe he is cooking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add an option to update recipes or get alternative ingredients if one ingredient is missing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add general help-buttons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6" name="Google Shape;436;p37"/>
          <p:cNvPicPr preferRelativeResize="0"/>
          <p:nvPr/>
        </p:nvPicPr>
        <p:blipFill rotWithShape="1">
          <a:blip r:embed="rId3">
            <a:alphaModFix/>
          </a:blip>
          <a:srcRect b="0" l="10833" r="10833" t="0"/>
          <a:stretch/>
        </p:blipFill>
        <p:spPr>
          <a:xfrm>
            <a:off x="7071275" y="208325"/>
            <a:ext cx="1762200" cy="224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7" name="Google Shape;437;p37"/>
          <p:cNvSpPr txBox="1"/>
          <p:nvPr/>
        </p:nvSpPr>
        <p:spPr>
          <a:xfrm>
            <a:off x="0" y="4893500"/>
            <a:ext cx="266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lt1"/>
                </a:solidFill>
              </a:rPr>
              <a:t>https://c.tenor.com/f6cqdmWULgUAAAAj/jagyasini-jagyasini-singh.gif</a:t>
            </a:r>
            <a:endParaRPr sz="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675" y="1561425"/>
            <a:ext cx="4049325" cy="35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8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Thanks for your attention!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44" name="Google Shape;444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681300" y="1597875"/>
            <a:ext cx="63291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 to be answered…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de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two search buttons in “pantry” → alternative?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type="title"/>
          </p:nvPr>
        </p:nvSpPr>
        <p:spPr>
          <a:xfrm>
            <a:off x="550950" y="1230375"/>
            <a:ext cx="80421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20"/>
              <a:buFont typeface="Arial"/>
              <a:buAutoNum type="arabicPeriod"/>
            </a:pPr>
            <a:r>
              <a:rPr b="0" lang="de" sz="24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it all about?</a:t>
            </a:r>
            <a:endParaRPr b="0" sz="24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20"/>
              <a:buFont typeface="Arial"/>
              <a:buAutoNum type="arabicPeriod"/>
            </a:pPr>
            <a:r>
              <a:rPr b="0" lang="de" sz="24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cases &amp; usability goals</a:t>
            </a:r>
            <a:endParaRPr b="0" sz="24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20"/>
              <a:buFont typeface="Arial"/>
              <a:buAutoNum type="arabicPeriod"/>
            </a:pPr>
            <a:r>
              <a:rPr b="0" lang="de" sz="24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HiFi Prototype</a:t>
            </a:r>
            <a:endParaRPr b="0" sz="24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20"/>
              <a:buFont typeface="Arial"/>
              <a:buAutoNum type="arabicPeriod"/>
            </a:pPr>
            <a:r>
              <a:rPr b="0" lang="de" sz="24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Heuristic Evaluation</a:t>
            </a:r>
            <a:endParaRPr b="0" sz="24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20"/>
              <a:buFont typeface="Arial"/>
              <a:buAutoNum type="arabicPeriod"/>
            </a:pPr>
            <a:r>
              <a:rPr b="0" lang="de" sz="24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sz="24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311700" y="386175"/>
            <a:ext cx="25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22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AGENDA</a:t>
            </a:r>
            <a:r>
              <a:rPr lang="de" sz="2800">
                <a:solidFill>
                  <a:schemeClr val="lt2"/>
                </a:solidFill>
              </a:rPr>
              <a:t> </a:t>
            </a:r>
            <a:endParaRPr sz="2800">
              <a:solidFill>
                <a:schemeClr val="lt2"/>
              </a:solidFill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47" y="1904075"/>
            <a:ext cx="3780600" cy="283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>
            <p:ph type="title"/>
          </p:nvPr>
        </p:nvSpPr>
        <p:spPr>
          <a:xfrm>
            <a:off x="550950" y="1052725"/>
            <a:ext cx="8042100" cy="26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20">
                <a:solidFill>
                  <a:schemeClr val="lt2"/>
                </a:solidFill>
              </a:rPr>
              <a:t>How might we support young people in finding</a:t>
            </a:r>
            <a:r>
              <a:rPr lang="de" sz="3020">
                <a:solidFill>
                  <a:schemeClr val="lt2"/>
                </a:solidFill>
              </a:rPr>
              <a:t> recipe inspirations with ingredients they already have at home </a:t>
            </a:r>
            <a:endParaRPr sz="302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20">
                <a:solidFill>
                  <a:schemeClr val="lt2"/>
                </a:solidFill>
              </a:rPr>
              <a:t>to prepare great dishes?</a:t>
            </a:r>
            <a:endParaRPr sz="3020">
              <a:solidFill>
                <a:schemeClr val="lt2"/>
              </a:solidFill>
            </a:endParaRPr>
          </a:p>
        </p:txBody>
      </p:sp>
      <p:sp>
        <p:nvSpPr>
          <p:cNvPr id="322" name="Google Shape;322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311700" y="386175"/>
            <a:ext cx="25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22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FOODIYO</a:t>
            </a:r>
            <a:r>
              <a:rPr lang="de" sz="2800">
                <a:solidFill>
                  <a:schemeClr val="lt2"/>
                </a:solidFill>
              </a:rPr>
              <a:t> </a:t>
            </a:r>
            <a:endParaRPr sz="2800">
              <a:solidFill>
                <a:schemeClr val="lt2"/>
              </a:solidFill>
            </a:endParaRPr>
          </a:p>
        </p:txBody>
      </p:sp>
      <p:sp>
        <p:nvSpPr>
          <p:cNvPr id="329" name="Google Shape;329;p28"/>
          <p:cNvSpPr txBox="1"/>
          <p:nvPr/>
        </p:nvSpPr>
        <p:spPr>
          <a:xfrm>
            <a:off x="311700" y="1128925"/>
            <a:ext cx="50319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660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The goal of the app is for people to discover new recipes with the ingredients they have already at home.</a:t>
            </a:r>
            <a:endParaRPr sz="66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1464575" y="879875"/>
            <a:ext cx="34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304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d</a:t>
            </a:r>
            <a:r>
              <a:rPr lang="de" sz="3304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iscover new recipes -</a:t>
            </a:r>
            <a:r>
              <a:rPr lang="de" sz="2682">
                <a:latin typeface="Nunito"/>
                <a:ea typeface="Nunito"/>
                <a:cs typeface="Nunito"/>
                <a:sym typeface="Nunito"/>
              </a:rPr>
              <a:t> </a:t>
            </a:r>
            <a:endParaRPr sz="2682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FFFFFF"/>
                </a:solidFill>
              </a:rPr>
              <a:t> </a:t>
            </a:r>
            <a:endParaRPr sz="2800">
              <a:solidFill>
                <a:srgbClr val="FFFFFF"/>
              </a:solidFill>
            </a:endParaRPr>
          </a:p>
        </p:txBody>
      </p:sp>
      <p:grpSp>
        <p:nvGrpSpPr>
          <p:cNvPr id="331" name="Google Shape;331;p28"/>
          <p:cNvGrpSpPr/>
          <p:nvPr/>
        </p:nvGrpSpPr>
        <p:grpSpPr>
          <a:xfrm>
            <a:off x="3420764" y="3244450"/>
            <a:ext cx="2456854" cy="1652495"/>
            <a:chOff x="1534186" y="3125315"/>
            <a:chExt cx="2289492" cy="1462644"/>
          </a:xfrm>
        </p:grpSpPr>
        <p:sp>
          <p:nvSpPr>
            <p:cNvPr id="332" name="Google Shape;332;p28"/>
            <p:cNvSpPr/>
            <p:nvPr/>
          </p:nvSpPr>
          <p:spPr>
            <a:xfrm>
              <a:off x="1534186" y="3125315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333" name="Google Shape;333;p28"/>
            <p:cNvSpPr txBox="1"/>
            <p:nvPr/>
          </p:nvSpPr>
          <p:spPr>
            <a:xfrm>
              <a:off x="1742821" y="3290876"/>
              <a:ext cx="1833900" cy="11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Possibility to scan your own fridge, select different food/diet types or the duration of meal.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34" name="Google Shape;334;p28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043" y="539875"/>
            <a:ext cx="3611736" cy="2407752"/>
          </a:xfrm>
          <a:prstGeom prst="cloud">
            <a:avLst/>
          </a:prstGeom>
          <a:noFill/>
          <a:ln>
            <a:noFill/>
          </a:ln>
        </p:spPr>
      </p:pic>
      <p:grpSp>
        <p:nvGrpSpPr>
          <p:cNvPr id="336" name="Google Shape;336;p28"/>
          <p:cNvGrpSpPr/>
          <p:nvPr/>
        </p:nvGrpSpPr>
        <p:grpSpPr>
          <a:xfrm>
            <a:off x="823750" y="2627325"/>
            <a:ext cx="2289492" cy="1462644"/>
            <a:chOff x="232325" y="2229800"/>
            <a:chExt cx="2289492" cy="1462644"/>
          </a:xfrm>
        </p:grpSpPr>
        <p:sp>
          <p:nvSpPr>
            <p:cNvPr id="337" name="Google Shape;337;p28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338" name="Google Shape;338;p28"/>
            <p:cNvSpPr txBox="1"/>
            <p:nvPr/>
          </p:nvSpPr>
          <p:spPr>
            <a:xfrm>
              <a:off x="495675" y="2399300"/>
              <a:ext cx="17628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App designed for everybody, but more focused on the youth.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/>
          <p:nvPr/>
        </p:nvSpPr>
        <p:spPr>
          <a:xfrm>
            <a:off x="8064500" y="2487675"/>
            <a:ext cx="576300" cy="576300"/>
          </a:xfrm>
          <a:prstGeom prst="ellipse">
            <a:avLst/>
          </a:prstGeom>
          <a:solidFill>
            <a:srgbClr val="8DD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7514575" y="359217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850" y="152400"/>
            <a:ext cx="393309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9"/>
          <p:cNvSpPr txBox="1"/>
          <p:nvPr/>
        </p:nvSpPr>
        <p:spPr>
          <a:xfrm>
            <a:off x="492875" y="1651200"/>
            <a:ext cx="2145900" cy="1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20">
                <a:solidFill>
                  <a:srgbClr val="8DD8D3"/>
                </a:solidFill>
                <a:latin typeface="Maven Pro"/>
                <a:ea typeface="Maven Pro"/>
                <a:cs typeface="Maven Pro"/>
                <a:sym typeface="Maven Pro"/>
              </a:rPr>
              <a:t>UML USE CASES</a:t>
            </a:r>
            <a:endParaRPr b="1" sz="3620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"/>
          <p:cNvSpPr txBox="1"/>
          <p:nvPr>
            <p:ph idx="1" type="body"/>
          </p:nvPr>
        </p:nvSpPr>
        <p:spPr>
          <a:xfrm>
            <a:off x="6594575" y="1545600"/>
            <a:ext cx="1658400" cy="20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20">
                <a:solidFill>
                  <a:srgbClr val="8DD8D3"/>
                </a:solidFill>
                <a:latin typeface="Maven Pro"/>
                <a:ea typeface="Maven Pro"/>
                <a:cs typeface="Maven Pro"/>
                <a:sym typeface="Maven Pro"/>
              </a:rPr>
              <a:t>a use case in detail </a:t>
            </a:r>
            <a:r>
              <a:rPr b="1" lang="de" sz="3620">
                <a:solidFill>
                  <a:srgbClr val="8DD8D3"/>
                </a:solidFill>
                <a:latin typeface="Maven Pro"/>
                <a:ea typeface="Maven Pro"/>
                <a:cs typeface="Maven Pro"/>
                <a:sym typeface="Maven Pro"/>
              </a:rPr>
              <a:t>...</a:t>
            </a:r>
            <a:endParaRPr b="1" sz="3620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0" y="221275"/>
            <a:ext cx="5204299" cy="45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/>
          <p:nvPr/>
        </p:nvSpPr>
        <p:spPr>
          <a:xfrm>
            <a:off x="6231125" y="4058250"/>
            <a:ext cx="576300" cy="576300"/>
          </a:xfrm>
          <a:prstGeom prst="ellipse">
            <a:avLst/>
          </a:prstGeom>
          <a:solidFill>
            <a:srgbClr val="8DD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7270550" y="443137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1"/>
          <p:cNvSpPr txBox="1"/>
          <p:nvPr>
            <p:ph idx="1" type="body"/>
          </p:nvPr>
        </p:nvSpPr>
        <p:spPr>
          <a:xfrm>
            <a:off x="331000" y="194025"/>
            <a:ext cx="41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2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Important Design Principles</a:t>
            </a:r>
            <a:endParaRPr b="1" sz="362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6231125" y="4058250"/>
            <a:ext cx="576300" cy="576300"/>
          </a:xfrm>
          <a:prstGeom prst="ellipse">
            <a:avLst/>
          </a:prstGeom>
          <a:solidFill>
            <a:srgbClr val="8DD8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7270550" y="443137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366" name="Google Shape;366;p31"/>
          <p:cNvGrpSpPr/>
          <p:nvPr/>
        </p:nvGrpSpPr>
        <p:grpSpPr>
          <a:xfrm>
            <a:off x="331000" y="2276925"/>
            <a:ext cx="2289492" cy="1462644"/>
            <a:chOff x="232325" y="2229800"/>
            <a:chExt cx="2289492" cy="1462644"/>
          </a:xfrm>
        </p:grpSpPr>
        <p:sp>
          <p:nvSpPr>
            <p:cNvPr id="367" name="Google Shape;367;p31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368" name="Google Shape;368;p31"/>
            <p:cNvSpPr txBox="1"/>
            <p:nvPr/>
          </p:nvSpPr>
          <p:spPr>
            <a:xfrm>
              <a:off x="495675" y="2653325"/>
              <a:ext cx="1762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Visibility of the system status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2340225" y="877500"/>
            <a:ext cx="2289492" cy="1462644"/>
            <a:chOff x="232325" y="2229800"/>
            <a:chExt cx="2289492" cy="1462644"/>
          </a:xfrm>
        </p:grpSpPr>
        <p:sp>
          <p:nvSpPr>
            <p:cNvPr id="370" name="Google Shape;370;p31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371" name="Google Shape;371;p31"/>
            <p:cNvSpPr txBox="1"/>
            <p:nvPr/>
          </p:nvSpPr>
          <p:spPr>
            <a:xfrm>
              <a:off x="495675" y="2545475"/>
              <a:ext cx="1762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Match between system and real world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72" name="Google Shape;372;p31"/>
          <p:cNvGrpSpPr/>
          <p:nvPr/>
        </p:nvGrpSpPr>
        <p:grpSpPr>
          <a:xfrm>
            <a:off x="4413675" y="2024825"/>
            <a:ext cx="2289492" cy="1462644"/>
            <a:chOff x="232325" y="2229800"/>
            <a:chExt cx="2289492" cy="1462644"/>
          </a:xfrm>
        </p:grpSpPr>
        <p:sp>
          <p:nvSpPr>
            <p:cNvPr id="373" name="Google Shape;373;p31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374" name="Google Shape;374;p31"/>
            <p:cNvSpPr txBox="1"/>
            <p:nvPr/>
          </p:nvSpPr>
          <p:spPr>
            <a:xfrm>
              <a:off x="495675" y="2653325"/>
              <a:ext cx="1762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Consistency and standards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75" name="Google Shape;375;p31"/>
          <p:cNvGrpSpPr/>
          <p:nvPr/>
        </p:nvGrpSpPr>
        <p:grpSpPr>
          <a:xfrm>
            <a:off x="6368150" y="598575"/>
            <a:ext cx="2289492" cy="1462644"/>
            <a:chOff x="232325" y="2229800"/>
            <a:chExt cx="2289492" cy="1462644"/>
          </a:xfrm>
        </p:grpSpPr>
        <p:sp>
          <p:nvSpPr>
            <p:cNvPr id="376" name="Google Shape;376;p31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377" name="Google Shape;377;p31"/>
            <p:cNvSpPr txBox="1"/>
            <p:nvPr/>
          </p:nvSpPr>
          <p:spPr>
            <a:xfrm>
              <a:off x="495675" y="2653325"/>
              <a:ext cx="1762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Flexibility &amp; efficiency of use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78" name="Google Shape;378;p31"/>
          <p:cNvGrpSpPr/>
          <p:nvPr/>
        </p:nvGrpSpPr>
        <p:grpSpPr>
          <a:xfrm>
            <a:off x="2717250" y="3615075"/>
            <a:ext cx="2289492" cy="1462644"/>
            <a:chOff x="232325" y="2229800"/>
            <a:chExt cx="2289492" cy="1462644"/>
          </a:xfrm>
        </p:grpSpPr>
        <p:sp>
          <p:nvSpPr>
            <p:cNvPr id="379" name="Google Shape;379;p31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380" name="Google Shape;380;p31"/>
            <p:cNvSpPr txBox="1"/>
            <p:nvPr/>
          </p:nvSpPr>
          <p:spPr>
            <a:xfrm>
              <a:off x="495675" y="2653325"/>
              <a:ext cx="1762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Aesthetic and minimalistic design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/>
        </p:nvSpPr>
        <p:spPr>
          <a:xfrm>
            <a:off x="107200" y="500325"/>
            <a:ext cx="38964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20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2"/>
          <p:cNvSpPr txBox="1"/>
          <p:nvPr/>
        </p:nvSpPr>
        <p:spPr>
          <a:xfrm>
            <a:off x="644050" y="944600"/>
            <a:ext cx="4616400" cy="3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➔"/>
            </a:pPr>
            <a:r>
              <a:rPr lang="de" sz="2100">
                <a:solidFill>
                  <a:schemeClr val="lt1"/>
                </a:solidFill>
              </a:rPr>
              <a:t>intuitive, consistent and illustrative design</a:t>
            </a:r>
            <a:endParaRPr sz="23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➔"/>
            </a:pPr>
            <a:r>
              <a:rPr lang="de" sz="2100">
                <a:solidFill>
                  <a:schemeClr val="lt1"/>
                </a:solidFill>
              </a:rPr>
              <a:t>provide the </a:t>
            </a:r>
            <a:r>
              <a:rPr lang="de" sz="2100">
                <a:solidFill>
                  <a:schemeClr val="lt1"/>
                </a:solidFill>
              </a:rPr>
              <a:t>ability to personalize the information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➔"/>
            </a:pPr>
            <a:r>
              <a:rPr lang="de" sz="2100">
                <a:solidFill>
                  <a:schemeClr val="lt1"/>
                </a:solidFill>
              </a:rPr>
              <a:t>simple and natural communication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➔"/>
            </a:pPr>
            <a:r>
              <a:rPr lang="de" sz="2100">
                <a:solidFill>
                  <a:schemeClr val="lt1"/>
                </a:solidFill>
              </a:rPr>
              <a:t>provide help and relevant information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88" name="Google Shape;388;p32"/>
          <p:cNvSpPr txBox="1"/>
          <p:nvPr>
            <p:ph idx="1" type="body"/>
          </p:nvPr>
        </p:nvSpPr>
        <p:spPr>
          <a:xfrm>
            <a:off x="324925" y="500325"/>
            <a:ext cx="41424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20">
                <a:solidFill>
                  <a:srgbClr val="8DD8D3"/>
                </a:solidFill>
                <a:latin typeface="Maven Pro"/>
                <a:ea typeface="Maven Pro"/>
                <a:cs typeface="Maven Pro"/>
                <a:sym typeface="Maven Pro"/>
              </a:rPr>
              <a:t>Our usability goals</a:t>
            </a:r>
            <a:endParaRPr b="1" sz="3620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32"/>
          <p:cNvPicPr preferRelativeResize="0"/>
          <p:nvPr/>
        </p:nvPicPr>
        <p:blipFill rotWithShape="1">
          <a:blip r:embed="rId3">
            <a:alphaModFix/>
          </a:blip>
          <a:srcRect b="0" l="10833" r="10833" t="0"/>
          <a:stretch/>
        </p:blipFill>
        <p:spPr>
          <a:xfrm>
            <a:off x="6578550" y="298575"/>
            <a:ext cx="2076000" cy="265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0" name="Google Shape;390;p32"/>
          <p:cNvSpPr txBox="1"/>
          <p:nvPr/>
        </p:nvSpPr>
        <p:spPr>
          <a:xfrm>
            <a:off x="31800" y="4881900"/>
            <a:ext cx="5474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chemeClr val="lt1"/>
                </a:solidFill>
              </a:rPr>
              <a:t>https://c.tenor.com/f6cqdmWULgUAAAAj/jagyasini-jagyasini-singh.gif</a:t>
            </a:r>
            <a:endParaRPr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/>
          <p:nvPr>
            <p:ph type="title"/>
          </p:nvPr>
        </p:nvSpPr>
        <p:spPr>
          <a:xfrm>
            <a:off x="179200" y="443412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work in progress...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6" name="Google Shape;396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97" name="Google Shape;3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054155" cy="42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